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8" d="100"/>
          <a:sy n="68" d="100"/>
        </p:scale>
        <p:origin x="5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A70A217-BBB2-4FAC-BF75-9BCE9CFC7EC9}"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26ED-9761-4FEB-8B2E-068E39E6B524}" type="slidenum">
              <a:rPr lang="en-US" smtClean="0"/>
              <a:t>‹#›</a:t>
            </a:fld>
            <a:endParaRPr lang="en-US"/>
          </a:p>
        </p:txBody>
      </p:sp>
    </p:spTree>
    <p:extLst>
      <p:ext uri="{BB962C8B-B14F-4D97-AF65-F5344CB8AC3E}">
        <p14:creationId xmlns:p14="http://schemas.microsoft.com/office/powerpoint/2010/main" val="347434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70A217-BBB2-4FAC-BF75-9BCE9CFC7EC9}"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26ED-9761-4FEB-8B2E-068E39E6B524}" type="slidenum">
              <a:rPr lang="en-US" smtClean="0"/>
              <a:t>‹#›</a:t>
            </a:fld>
            <a:endParaRPr lang="en-US"/>
          </a:p>
        </p:txBody>
      </p:sp>
    </p:spTree>
    <p:extLst>
      <p:ext uri="{BB962C8B-B14F-4D97-AF65-F5344CB8AC3E}">
        <p14:creationId xmlns:p14="http://schemas.microsoft.com/office/powerpoint/2010/main" val="786397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70A217-BBB2-4FAC-BF75-9BCE9CFC7EC9}"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26ED-9761-4FEB-8B2E-068E39E6B524}" type="slidenum">
              <a:rPr lang="en-US" smtClean="0"/>
              <a:t>‹#›</a:t>
            </a:fld>
            <a:endParaRPr lang="en-US"/>
          </a:p>
        </p:txBody>
      </p:sp>
    </p:spTree>
    <p:extLst>
      <p:ext uri="{BB962C8B-B14F-4D97-AF65-F5344CB8AC3E}">
        <p14:creationId xmlns:p14="http://schemas.microsoft.com/office/powerpoint/2010/main" val="3161139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1500" y="74617"/>
            <a:ext cx="10972800" cy="747078"/>
          </a:xfrm>
          <a:prstGeom prst="rect">
            <a:avLst/>
          </a:prstGeom>
        </p:spPr>
        <p:txBody>
          <a:bodyPr wrap="none" anchor="ctr"/>
          <a:lstStyle>
            <a:lvl1pPr algn="ctr">
              <a:defRPr sz="2800">
                <a:solidFill>
                  <a:srgbClr val="05BAEF"/>
                </a:solidFill>
              </a:defRPr>
            </a:lvl1pPr>
          </a:lstStyle>
          <a:p>
            <a:r>
              <a:rPr lang="en-US" dirty="0"/>
              <a:t>Click to edit Master title style</a:t>
            </a:r>
          </a:p>
        </p:txBody>
      </p:sp>
      <p:sp>
        <p:nvSpPr>
          <p:cNvPr id="3" name="Content Placeholder 2"/>
          <p:cNvSpPr>
            <a:spLocks noGrp="1"/>
          </p:cNvSpPr>
          <p:nvPr>
            <p:ph idx="1"/>
          </p:nvPr>
        </p:nvSpPr>
        <p:spPr>
          <a:xfrm>
            <a:off x="609600" y="1815282"/>
            <a:ext cx="10972800" cy="484172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769600" y="5803970"/>
            <a:ext cx="1075232" cy="749231"/>
          </a:xfrm>
          <a:prstGeom prst="rect">
            <a:avLst/>
          </a:prstGeom>
        </p:spPr>
      </p:pic>
      <p:cxnSp>
        <p:nvCxnSpPr>
          <p:cNvPr id="7" name="Straight Connector 6"/>
          <p:cNvCxnSpPr/>
          <p:nvPr userDrawn="1"/>
        </p:nvCxnSpPr>
        <p:spPr>
          <a:xfrm flipH="1">
            <a:off x="691149" y="6467812"/>
            <a:ext cx="9570452" cy="0"/>
          </a:xfrm>
          <a:prstGeom prst="line">
            <a:avLst/>
          </a:prstGeom>
          <a:ln w="3175">
            <a:solidFill>
              <a:srgbClr val="05BAEF"/>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16002" y="574042"/>
            <a:ext cx="10072463" cy="291237"/>
          </a:xfrm>
          <a:prstGeom prst="rect">
            <a:avLst/>
          </a:prstGeom>
        </p:spPr>
      </p:pic>
    </p:spTree>
    <p:extLst>
      <p:ext uri="{BB962C8B-B14F-4D97-AF65-F5344CB8AC3E}">
        <p14:creationId xmlns:p14="http://schemas.microsoft.com/office/powerpoint/2010/main" val="2088209403"/>
      </p:ext>
    </p:extLst>
  </p:cSld>
  <p:clrMapOvr>
    <a:masterClrMapping/>
  </p:clrMapOvr>
  <p:transition spd="slow">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70A217-BBB2-4FAC-BF75-9BCE9CFC7EC9}"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26ED-9761-4FEB-8B2E-068E39E6B524}" type="slidenum">
              <a:rPr lang="en-US" smtClean="0"/>
              <a:t>‹#›</a:t>
            </a:fld>
            <a:endParaRPr lang="en-US"/>
          </a:p>
        </p:txBody>
      </p:sp>
    </p:spTree>
    <p:extLst>
      <p:ext uri="{BB962C8B-B14F-4D97-AF65-F5344CB8AC3E}">
        <p14:creationId xmlns:p14="http://schemas.microsoft.com/office/powerpoint/2010/main" val="400372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70A217-BBB2-4FAC-BF75-9BCE9CFC7EC9}"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26ED-9761-4FEB-8B2E-068E39E6B524}" type="slidenum">
              <a:rPr lang="en-US" smtClean="0"/>
              <a:t>‹#›</a:t>
            </a:fld>
            <a:endParaRPr lang="en-US"/>
          </a:p>
        </p:txBody>
      </p:sp>
    </p:spTree>
    <p:extLst>
      <p:ext uri="{BB962C8B-B14F-4D97-AF65-F5344CB8AC3E}">
        <p14:creationId xmlns:p14="http://schemas.microsoft.com/office/powerpoint/2010/main" val="229976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70A217-BBB2-4FAC-BF75-9BCE9CFC7EC9}"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026ED-9761-4FEB-8B2E-068E39E6B524}" type="slidenum">
              <a:rPr lang="en-US" smtClean="0"/>
              <a:t>‹#›</a:t>
            </a:fld>
            <a:endParaRPr lang="en-US"/>
          </a:p>
        </p:txBody>
      </p:sp>
    </p:spTree>
    <p:extLst>
      <p:ext uri="{BB962C8B-B14F-4D97-AF65-F5344CB8AC3E}">
        <p14:creationId xmlns:p14="http://schemas.microsoft.com/office/powerpoint/2010/main" val="280437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70A217-BBB2-4FAC-BF75-9BCE9CFC7EC9}"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026ED-9761-4FEB-8B2E-068E39E6B524}" type="slidenum">
              <a:rPr lang="en-US" smtClean="0"/>
              <a:t>‹#›</a:t>
            </a:fld>
            <a:endParaRPr lang="en-US"/>
          </a:p>
        </p:txBody>
      </p:sp>
    </p:spTree>
    <p:extLst>
      <p:ext uri="{BB962C8B-B14F-4D97-AF65-F5344CB8AC3E}">
        <p14:creationId xmlns:p14="http://schemas.microsoft.com/office/powerpoint/2010/main" val="4076389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70A217-BBB2-4FAC-BF75-9BCE9CFC7EC9}"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026ED-9761-4FEB-8B2E-068E39E6B524}" type="slidenum">
              <a:rPr lang="en-US" smtClean="0"/>
              <a:t>‹#›</a:t>
            </a:fld>
            <a:endParaRPr lang="en-US"/>
          </a:p>
        </p:txBody>
      </p:sp>
    </p:spTree>
    <p:extLst>
      <p:ext uri="{BB962C8B-B14F-4D97-AF65-F5344CB8AC3E}">
        <p14:creationId xmlns:p14="http://schemas.microsoft.com/office/powerpoint/2010/main" val="3113982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0A217-BBB2-4FAC-BF75-9BCE9CFC7EC9}"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026ED-9761-4FEB-8B2E-068E39E6B524}" type="slidenum">
              <a:rPr lang="en-US" smtClean="0"/>
              <a:t>‹#›</a:t>
            </a:fld>
            <a:endParaRPr lang="en-US"/>
          </a:p>
        </p:txBody>
      </p:sp>
    </p:spTree>
    <p:extLst>
      <p:ext uri="{BB962C8B-B14F-4D97-AF65-F5344CB8AC3E}">
        <p14:creationId xmlns:p14="http://schemas.microsoft.com/office/powerpoint/2010/main" val="198646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70A217-BBB2-4FAC-BF75-9BCE9CFC7EC9}"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026ED-9761-4FEB-8B2E-068E39E6B524}" type="slidenum">
              <a:rPr lang="en-US" smtClean="0"/>
              <a:t>‹#›</a:t>
            </a:fld>
            <a:endParaRPr lang="en-US"/>
          </a:p>
        </p:txBody>
      </p:sp>
    </p:spTree>
    <p:extLst>
      <p:ext uri="{BB962C8B-B14F-4D97-AF65-F5344CB8AC3E}">
        <p14:creationId xmlns:p14="http://schemas.microsoft.com/office/powerpoint/2010/main" val="1754634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70A217-BBB2-4FAC-BF75-9BCE9CFC7EC9}"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026ED-9761-4FEB-8B2E-068E39E6B524}" type="slidenum">
              <a:rPr lang="en-US" smtClean="0"/>
              <a:t>‹#›</a:t>
            </a:fld>
            <a:endParaRPr lang="en-US"/>
          </a:p>
        </p:txBody>
      </p:sp>
    </p:spTree>
    <p:extLst>
      <p:ext uri="{BB962C8B-B14F-4D97-AF65-F5344CB8AC3E}">
        <p14:creationId xmlns:p14="http://schemas.microsoft.com/office/powerpoint/2010/main" val="1392634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70A217-BBB2-4FAC-BF75-9BCE9CFC7EC9}" type="datetimeFigureOut">
              <a:rPr lang="en-US" smtClean="0"/>
              <a:t>5/19/2020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026ED-9761-4FEB-8B2E-068E39E6B524}" type="slidenum">
              <a:rPr lang="en-US" smtClean="0"/>
              <a:t>‹#›</a:t>
            </a:fld>
            <a:endParaRPr lang="en-US"/>
          </a:p>
        </p:txBody>
      </p:sp>
    </p:spTree>
    <p:extLst>
      <p:ext uri="{BB962C8B-B14F-4D97-AF65-F5344CB8AC3E}">
        <p14:creationId xmlns:p14="http://schemas.microsoft.com/office/powerpoint/2010/main" val="1251993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056068" y="854761"/>
            <a:ext cx="9139960" cy="50206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0" numCol="1" rtlCol="0" anchor="ctr" anchorCtr="0" compatLnSpc="1">
            <a:prstTxWarp prst="textNoShape">
              <a:avLst/>
            </a:prstTxWarp>
            <a:spAutoFit/>
          </a:bodyPr>
          <a:lstStyle/>
          <a:p>
            <a:pPr marL="0" indent="0" algn="l" rtl="0" eaLnBrk="0" fontAlgn="base" hangingPunct="0">
              <a:lnSpc>
                <a:spcPct val="100000"/>
              </a:lnSpc>
              <a:spcBef>
                <a:spcPct val="0"/>
              </a:spcBef>
              <a:spcAft>
                <a:spcPct val="0"/>
              </a:spcAft>
              <a:buNone/>
            </a:pPr>
            <a:endParaRPr lang="en-US" altLang="he-IL" sz="1800" u="sng" dirty="0">
              <a:latin typeface="Arial" panose="020B0604020202020204" pitchFamily="34" charset="0"/>
              <a:ea typeface="Calibri" panose="020F0502020204030204" pitchFamily="34" charset="0"/>
              <a:cs typeface="Times New Roman" panose="02020603050405020304" pitchFamily="18" charset="0"/>
            </a:endParaRPr>
          </a:p>
          <a:p>
            <a:pPr algn="l" rtl="0" eaLnBrk="0" fontAlgn="base" hangingPunct="0">
              <a:lnSpc>
                <a:spcPct val="100000"/>
              </a:lnSpc>
              <a:spcBef>
                <a:spcPct val="0"/>
              </a:spcBef>
              <a:spcAft>
                <a:spcPct val="0"/>
              </a:spcAft>
            </a:pPr>
            <a:r>
              <a:rPr lang="en-US" altLang="he-IL" sz="1800" dirty="0">
                <a:latin typeface="Arial" panose="020B0604020202020204" pitchFamily="34" charset="0"/>
                <a:ea typeface="Calibri" panose="020F0502020204030204" pitchFamily="34" charset="0"/>
                <a:cs typeface="Times New Roman" panose="02020603050405020304" pitchFamily="18" charset="0"/>
              </a:rPr>
              <a:t>There is no benefit in smoking, and smoking a cigarette gives you nothing.</a:t>
            </a:r>
            <a:endParaRPr lang="en-US" altLang="he-IL" sz="1800" dirty="0">
              <a:latin typeface="Arial" panose="020B0604020202020204" pitchFamily="34" charset="0"/>
            </a:endParaRPr>
          </a:p>
          <a:p>
            <a:pPr algn="l" rtl="0" eaLnBrk="0" fontAlgn="base" hangingPunct="0">
              <a:lnSpc>
                <a:spcPct val="100000"/>
              </a:lnSpc>
              <a:spcBef>
                <a:spcPct val="0"/>
              </a:spcBef>
              <a:spcAft>
                <a:spcPct val="0"/>
              </a:spcAft>
            </a:pPr>
            <a:r>
              <a:rPr lang="en-US" altLang="he-IL" sz="1800" dirty="0">
                <a:latin typeface="Arial" panose="020B0604020202020204" pitchFamily="34" charset="0"/>
                <a:ea typeface="Calibri" panose="020F0502020204030204" pitchFamily="34" charset="0"/>
                <a:cs typeface="Times New Roman" panose="02020603050405020304" pitchFamily="18" charset="0"/>
              </a:rPr>
              <a:t>All the theories that </a:t>
            </a:r>
            <a:r>
              <a:rPr lang="en-US" altLang="he-IL" sz="1800" dirty="0" smtClean="0">
                <a:latin typeface="Arial" panose="020B0604020202020204" pitchFamily="34" charset="0"/>
                <a:ea typeface="Calibri" panose="020F0502020204030204" pitchFamily="34" charset="0"/>
                <a:cs typeface="Times New Roman" panose="02020603050405020304" pitchFamily="18" charset="0"/>
              </a:rPr>
              <a:t>smokers </a:t>
            </a:r>
            <a:r>
              <a:rPr lang="en-US" altLang="he-IL" sz="1800" dirty="0">
                <a:latin typeface="Arial" panose="020B0604020202020204" pitchFamily="34" charset="0"/>
                <a:ea typeface="Calibri" panose="020F0502020204030204" pitchFamily="34" charset="0"/>
                <a:cs typeface="Times New Roman" panose="02020603050405020304" pitchFamily="18" charset="0"/>
              </a:rPr>
              <a:t>make up in order to justify the smoking are not true.</a:t>
            </a:r>
          </a:p>
          <a:p>
            <a:pPr algn="l" rtl="0" eaLnBrk="0" fontAlgn="base" hangingPunct="0">
              <a:lnSpc>
                <a:spcPct val="100000"/>
              </a:lnSpc>
              <a:spcBef>
                <a:spcPct val="0"/>
              </a:spcBef>
              <a:spcAft>
                <a:spcPct val="0"/>
              </a:spcAft>
            </a:pPr>
            <a:r>
              <a:rPr lang="en-US" altLang="he-IL" sz="1800" dirty="0">
                <a:latin typeface="Arial" panose="020B0604020202020204" pitchFamily="34" charset="0"/>
                <a:ea typeface="Calibri" panose="020F0502020204030204" pitchFamily="34" charset="0"/>
                <a:cs typeface="Times New Roman" panose="02020603050405020304" pitchFamily="18" charset="0"/>
              </a:rPr>
              <a:t>Once you have </a:t>
            </a:r>
            <a:r>
              <a:rPr lang="en-US" altLang="he-IL" sz="1800" dirty="0" smtClean="0">
                <a:latin typeface="Arial" panose="020B0604020202020204" pitchFamily="34" charset="0"/>
                <a:ea typeface="Calibri" panose="020F0502020204030204" pitchFamily="34" charset="0"/>
                <a:cs typeface="Times New Roman" panose="02020603050405020304" pitchFamily="18" charset="0"/>
              </a:rPr>
              <a:t>decided </a:t>
            </a:r>
            <a:r>
              <a:rPr lang="en-US" altLang="he-IL" sz="1800" dirty="0">
                <a:latin typeface="Arial" panose="020B0604020202020204" pitchFamily="34" charset="0"/>
                <a:ea typeface="Calibri" panose="020F0502020204030204" pitchFamily="34" charset="0"/>
                <a:cs typeface="Times New Roman" panose="02020603050405020304" pitchFamily="18" charset="0"/>
              </a:rPr>
              <a:t>to stop smoking it will take a few days but you will get back to be the way you were before you started </a:t>
            </a:r>
            <a:r>
              <a:rPr lang="en-US" altLang="he-IL" sz="1800" dirty="0" smtClean="0">
                <a:latin typeface="Arial" panose="020B0604020202020204" pitchFamily="34" charset="0"/>
                <a:ea typeface="Calibri" panose="020F0502020204030204" pitchFamily="34" charset="0"/>
                <a:cs typeface="Times New Roman" panose="02020603050405020304" pitchFamily="18" charset="0"/>
              </a:rPr>
              <a:t>smoking.</a:t>
            </a:r>
            <a:endParaRPr lang="en-US" altLang="he-IL" sz="1800" dirty="0">
              <a:latin typeface="Arial" panose="020B0604020202020204" pitchFamily="34" charset="0"/>
            </a:endParaRPr>
          </a:p>
          <a:p>
            <a:pPr algn="l" rtl="0" eaLnBrk="0" fontAlgn="base" hangingPunct="0">
              <a:lnSpc>
                <a:spcPct val="100000"/>
              </a:lnSpc>
              <a:spcBef>
                <a:spcPct val="0"/>
              </a:spcBef>
              <a:spcAft>
                <a:spcPct val="0"/>
              </a:spcAft>
            </a:pPr>
            <a:r>
              <a:rPr lang="en-US" altLang="he-IL" sz="1800" dirty="0">
                <a:latin typeface="Arial" panose="020B0604020202020204" pitchFamily="34" charset="0"/>
                <a:ea typeface="Calibri" panose="020F0502020204030204" pitchFamily="34" charset="0"/>
                <a:cs typeface="Times New Roman" panose="02020603050405020304" pitchFamily="18" charset="0"/>
              </a:rPr>
              <a:t>You don’t need the cigarette in order to relax or concentrate, you </a:t>
            </a:r>
            <a:r>
              <a:rPr lang="en-US" altLang="he-IL" sz="1800" dirty="0" smtClean="0">
                <a:latin typeface="Arial" panose="020B0604020202020204" pitchFamily="34" charset="0"/>
                <a:ea typeface="Calibri" panose="020F0502020204030204" pitchFamily="34" charset="0"/>
                <a:cs typeface="Times New Roman" panose="02020603050405020304" pitchFamily="18" charset="0"/>
              </a:rPr>
              <a:t>didn’t need it before </a:t>
            </a:r>
            <a:r>
              <a:rPr lang="en-US" altLang="he-IL" sz="1800" dirty="0">
                <a:latin typeface="Arial" panose="020B0604020202020204" pitchFamily="34" charset="0"/>
                <a:ea typeface="Calibri" panose="020F0502020204030204" pitchFamily="34" charset="0"/>
                <a:cs typeface="Times New Roman" panose="02020603050405020304" pitchFamily="18" charset="0"/>
              </a:rPr>
              <a:t>you started smoking</a:t>
            </a:r>
            <a:endParaRPr lang="en-US" altLang="he-IL" sz="1800" dirty="0">
              <a:latin typeface="Arial" panose="020B0604020202020204" pitchFamily="34" charset="0"/>
            </a:endParaRPr>
          </a:p>
          <a:p>
            <a:pPr algn="l" rtl="0" eaLnBrk="0" fontAlgn="base" hangingPunct="0">
              <a:lnSpc>
                <a:spcPct val="100000"/>
              </a:lnSpc>
              <a:spcBef>
                <a:spcPct val="0"/>
              </a:spcBef>
              <a:spcAft>
                <a:spcPct val="0"/>
              </a:spcAft>
            </a:pPr>
            <a:r>
              <a:rPr lang="en-US" altLang="he-IL" sz="1800" dirty="0">
                <a:latin typeface="Arial" panose="020B0604020202020204" pitchFamily="34" charset="0"/>
                <a:ea typeface="Calibri" panose="020F0502020204030204" pitchFamily="34" charset="0"/>
                <a:cs typeface="Times New Roman" panose="02020603050405020304" pitchFamily="18" charset="0"/>
              </a:rPr>
              <a:t>You have never decided to become a smoker, it </a:t>
            </a:r>
            <a:r>
              <a:rPr lang="en-US" altLang="he-IL" sz="1800" dirty="0" smtClean="0">
                <a:latin typeface="Arial" panose="020B0604020202020204" pitchFamily="34" charset="0"/>
                <a:ea typeface="Calibri" panose="020F0502020204030204" pitchFamily="34" charset="0"/>
                <a:cs typeface="Times New Roman" panose="02020603050405020304" pitchFamily="18" charset="0"/>
              </a:rPr>
              <a:t>is something </a:t>
            </a:r>
            <a:r>
              <a:rPr lang="en-US" altLang="he-IL" sz="1800" dirty="0">
                <a:latin typeface="Arial" panose="020B0604020202020204" pitchFamily="34" charset="0"/>
                <a:ea typeface="Calibri" panose="020F0502020204030204" pitchFamily="34" charset="0"/>
                <a:cs typeface="Times New Roman" panose="02020603050405020304" pitchFamily="18" charset="0"/>
              </a:rPr>
              <a:t>that just happened to you, </a:t>
            </a:r>
            <a:r>
              <a:rPr lang="en-US" altLang="he-IL" sz="1800" dirty="0" smtClean="0">
                <a:latin typeface="Arial" panose="020B0604020202020204" pitchFamily="34" charset="0"/>
                <a:ea typeface="Calibri" panose="020F0502020204030204" pitchFamily="34" charset="0"/>
                <a:cs typeface="Times New Roman" panose="02020603050405020304" pitchFamily="18" charset="0"/>
              </a:rPr>
              <a:t>however </a:t>
            </a:r>
            <a:r>
              <a:rPr lang="en-US" altLang="he-IL" sz="1800" dirty="0">
                <a:latin typeface="Arial" panose="020B0604020202020204" pitchFamily="34" charset="0"/>
                <a:ea typeface="Calibri" panose="020F0502020204030204" pitchFamily="34" charset="0"/>
                <a:cs typeface="Times New Roman" panose="02020603050405020304" pitchFamily="18" charset="0"/>
              </a:rPr>
              <a:t>you did decided with clear mind to stop smoking in a certain date. this is the date your life will change. Remember this date you will stop being an addict for something that </a:t>
            </a:r>
            <a:r>
              <a:rPr lang="en-US" altLang="he-IL" sz="1800" dirty="0" smtClean="0">
                <a:latin typeface="Arial" panose="020B0604020202020204" pitchFamily="34" charset="0"/>
                <a:ea typeface="Calibri" panose="020F0502020204030204" pitchFamily="34" charset="0"/>
                <a:cs typeface="Times New Roman" panose="02020603050405020304" pitchFamily="18" charset="0"/>
              </a:rPr>
              <a:t>gives </a:t>
            </a:r>
            <a:r>
              <a:rPr lang="en-US" altLang="he-IL" sz="1800" dirty="0">
                <a:latin typeface="Arial" panose="020B0604020202020204" pitchFamily="34" charset="0"/>
                <a:ea typeface="Calibri" panose="020F0502020204030204" pitchFamily="34" charset="0"/>
                <a:cs typeface="Times New Roman" panose="02020603050405020304" pitchFamily="18" charset="0"/>
              </a:rPr>
              <a:t>you nothing.</a:t>
            </a:r>
          </a:p>
          <a:p>
            <a:pPr algn="l" rtl="0" eaLnBrk="0" fontAlgn="base" hangingPunct="0">
              <a:lnSpc>
                <a:spcPct val="100000"/>
              </a:lnSpc>
              <a:spcBef>
                <a:spcPct val="0"/>
              </a:spcBef>
              <a:spcAft>
                <a:spcPct val="0"/>
              </a:spcAft>
            </a:pPr>
            <a:r>
              <a:rPr lang="en-US" altLang="he-IL" sz="1800" dirty="0">
                <a:latin typeface="Arial" panose="020B0604020202020204" pitchFamily="34" charset="0"/>
                <a:ea typeface="Calibri" panose="020F0502020204030204" pitchFamily="34" charset="0"/>
                <a:cs typeface="Times New Roman" panose="02020603050405020304" pitchFamily="18" charset="0"/>
              </a:rPr>
              <a:t>You are taking responsibility on your life.</a:t>
            </a:r>
          </a:p>
          <a:p>
            <a:pPr algn="l" rtl="0" eaLnBrk="0" fontAlgn="base" hangingPunct="0">
              <a:lnSpc>
                <a:spcPct val="100000"/>
              </a:lnSpc>
              <a:spcBef>
                <a:spcPct val="0"/>
              </a:spcBef>
              <a:spcAft>
                <a:spcPct val="0"/>
              </a:spcAft>
            </a:pPr>
            <a:r>
              <a:rPr lang="en-US" altLang="he-IL" sz="1800" dirty="0">
                <a:latin typeface="Arial" panose="020B0604020202020204" pitchFamily="34" charset="0"/>
                <a:ea typeface="Calibri" panose="020F0502020204030204" pitchFamily="34" charset="0"/>
                <a:cs typeface="Times New Roman" panose="02020603050405020304" pitchFamily="18" charset="0"/>
              </a:rPr>
              <a:t> The Target Quitting Date is the beginning of a new life for you. One that </a:t>
            </a:r>
            <a:r>
              <a:rPr lang="en-US" altLang="he-IL" sz="1800" b="1" dirty="0">
                <a:latin typeface="Arial" panose="020B0604020202020204" pitchFamily="34" charset="0"/>
                <a:ea typeface="Calibri" panose="020F0502020204030204" pitchFamily="34" charset="0"/>
                <a:cs typeface="Times New Roman" panose="02020603050405020304" pitchFamily="18" charset="0"/>
              </a:rPr>
              <a:t>includes zero</a:t>
            </a:r>
            <a:r>
              <a:rPr lang="en-US" altLang="he-IL" sz="1800" dirty="0">
                <a:latin typeface="Arial" panose="020B0604020202020204" pitchFamily="34" charset="0"/>
                <a:ea typeface="Calibri" panose="020F0502020204030204" pitchFamily="34" charset="0"/>
                <a:cs typeface="Times New Roman" panose="02020603050405020304" pitchFamily="18" charset="0"/>
              </a:rPr>
              <a:t> </a:t>
            </a:r>
            <a:r>
              <a:rPr lang="en-US" altLang="he-IL" sz="1800" b="1" dirty="0" smtClean="0">
                <a:latin typeface="Arial" panose="020B0604020202020204" pitchFamily="34" charset="0"/>
                <a:ea typeface="Calibri" panose="020F0502020204030204" pitchFamily="34" charset="0"/>
                <a:cs typeface="Times New Roman" panose="02020603050405020304" pitchFamily="18" charset="0"/>
              </a:rPr>
              <a:t>cigarettes</a:t>
            </a:r>
            <a:r>
              <a:rPr lang="en-US" altLang="he-IL" sz="1800" dirty="0" smtClean="0">
                <a:latin typeface="Arial" panose="020B0604020202020204" pitchFamily="34" charset="0"/>
                <a:ea typeface="Calibri" panose="020F0502020204030204" pitchFamily="34" charset="0"/>
                <a:cs typeface="Times New Roman" panose="02020603050405020304" pitchFamily="18" charset="0"/>
              </a:rPr>
              <a:t>, </a:t>
            </a:r>
            <a:r>
              <a:rPr lang="en-US" altLang="he-IL" sz="1800" dirty="0">
                <a:latin typeface="Arial" panose="020B0604020202020204" pitchFamily="34" charset="0"/>
                <a:ea typeface="Calibri" panose="020F0502020204030204" pitchFamily="34" charset="0"/>
                <a:cs typeface="Times New Roman" panose="02020603050405020304" pitchFamily="18" charset="0"/>
              </a:rPr>
              <a:t>the same way you used to be before you started smoking.  </a:t>
            </a:r>
          </a:p>
          <a:p>
            <a:pPr algn="l" rtl="0" eaLnBrk="0" fontAlgn="base" hangingPunct="0">
              <a:lnSpc>
                <a:spcPct val="100000"/>
              </a:lnSpc>
              <a:spcBef>
                <a:spcPct val="0"/>
              </a:spcBef>
              <a:spcAft>
                <a:spcPct val="0"/>
              </a:spcAft>
            </a:pPr>
            <a:r>
              <a:rPr lang="en-US" altLang="he-IL" sz="1800" dirty="0">
                <a:latin typeface="Arial" panose="020B0604020202020204" pitchFamily="34" charset="0"/>
                <a:ea typeface="Calibri" panose="020F0502020204030204" pitchFamily="34" charset="0"/>
                <a:cs typeface="Times New Roman" panose="02020603050405020304" pitchFamily="18" charset="0"/>
              </a:rPr>
              <a:t>Remember that you never choose to become an addict, but you did decide to give up smoking, meaning that you don’t need cigarettes at all, not even one per day. </a:t>
            </a:r>
          </a:p>
          <a:p>
            <a:pPr algn="l" rtl="0" eaLnBrk="0" fontAlgn="base" hangingPunct="0">
              <a:lnSpc>
                <a:spcPct val="100000"/>
              </a:lnSpc>
              <a:spcBef>
                <a:spcPct val="0"/>
              </a:spcBef>
              <a:spcAft>
                <a:spcPct val="0"/>
              </a:spcAft>
            </a:pPr>
            <a:endParaRPr lang="en-US" altLang="he-IL" sz="1800" dirty="0">
              <a:latin typeface="Arial" panose="020B0604020202020204" pitchFamily="34" charset="0"/>
              <a:ea typeface="Calibri" panose="020F0502020204030204" pitchFamily="34" charset="0"/>
              <a:cs typeface="Times New Roman" panose="02020603050405020304" pitchFamily="18" charset="0"/>
            </a:endParaRPr>
          </a:p>
          <a:p>
            <a:pPr algn="l" rtl="0" eaLnBrk="0" fontAlgn="base" hangingPunct="0">
              <a:lnSpc>
                <a:spcPct val="100000"/>
              </a:lnSpc>
              <a:spcBef>
                <a:spcPct val="0"/>
              </a:spcBef>
              <a:spcAft>
                <a:spcPct val="0"/>
              </a:spcAft>
            </a:pPr>
            <a:endParaRPr lang="en-US" altLang="he-IL" sz="1800" b="1" u="sng" dirty="0">
              <a:latin typeface="Arial" panose="020B0604020202020204" pitchFamily="34" charset="0"/>
            </a:endParaRPr>
          </a:p>
        </p:txBody>
      </p:sp>
      <p:sp>
        <p:nvSpPr>
          <p:cNvPr id="5" name="TextBox 4"/>
          <p:cNvSpPr txBox="1"/>
          <p:nvPr/>
        </p:nvSpPr>
        <p:spPr>
          <a:xfrm>
            <a:off x="2277490" y="0"/>
            <a:ext cx="7549090" cy="707886"/>
          </a:xfrm>
          <a:prstGeom prst="rect">
            <a:avLst/>
          </a:prstGeom>
          <a:noFill/>
        </p:spPr>
        <p:txBody>
          <a:bodyPr wrap="square" rtlCol="1">
            <a:spAutoFit/>
          </a:bodyPr>
          <a:lstStyle/>
          <a:p>
            <a:r>
              <a:rPr lang="en-US" sz="4000" dirty="0">
                <a:solidFill>
                  <a:srgbClr val="00B0F0"/>
                </a:solidFill>
              </a:rPr>
              <a:t>Motivation talk – for the subject  </a:t>
            </a:r>
            <a:endParaRPr lang="he-IL" sz="4000" dirty="0">
              <a:solidFill>
                <a:srgbClr val="00B0F0"/>
              </a:solidFill>
            </a:endParaRPr>
          </a:p>
        </p:txBody>
      </p:sp>
    </p:spTree>
    <p:extLst>
      <p:ext uri="{BB962C8B-B14F-4D97-AF65-F5344CB8AC3E}">
        <p14:creationId xmlns:p14="http://schemas.microsoft.com/office/powerpoint/2010/main" val="3369149487"/>
      </p:ext>
    </p:extLst>
  </p:cSld>
  <p:clrMapOvr>
    <a:masterClrMapping/>
  </p:clrMapOvr>
  <p:transition spd="slow">
    <p:cover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Motivation talk – for the operator </a:t>
            </a:r>
          </a:p>
        </p:txBody>
      </p:sp>
      <p:sp>
        <p:nvSpPr>
          <p:cNvPr id="4" name="Rectangle 3"/>
          <p:cNvSpPr/>
          <p:nvPr/>
        </p:nvSpPr>
        <p:spPr>
          <a:xfrm>
            <a:off x="1491658" y="1244273"/>
            <a:ext cx="8847681" cy="4093428"/>
          </a:xfrm>
          <a:prstGeom prst="rect">
            <a:avLst/>
          </a:prstGeom>
        </p:spPr>
        <p:txBody>
          <a:bodyPr wrap="square">
            <a:spAutoFit/>
          </a:bodyPr>
          <a:lstStyle/>
          <a:p>
            <a:pPr eaLnBrk="0" fontAlgn="base" hangingPunct="0">
              <a:spcBef>
                <a:spcPct val="0"/>
              </a:spcBef>
              <a:spcAft>
                <a:spcPct val="0"/>
              </a:spcAft>
            </a:pPr>
            <a:r>
              <a:rPr lang="en-US" altLang="he-IL" sz="2000" dirty="0">
                <a:latin typeface="Arial" panose="020B0604020202020204" pitchFamily="34" charset="0"/>
                <a:cs typeface="Times New Roman" panose="02020603050405020304" pitchFamily="18" charset="0"/>
              </a:rPr>
              <a:t>Remember to ask them every day if they were able to reduce the number of cig and encourage them if they did. </a:t>
            </a:r>
          </a:p>
          <a:p>
            <a:pPr eaLnBrk="0" fontAlgn="base" hangingPunct="0">
              <a:spcBef>
                <a:spcPct val="0"/>
              </a:spcBef>
              <a:spcAft>
                <a:spcPct val="0"/>
              </a:spcAft>
            </a:pPr>
            <a:r>
              <a:rPr lang="en-US" altLang="he-IL" sz="2000" dirty="0">
                <a:latin typeface="Arial" panose="020B0604020202020204" pitchFamily="34" charset="0"/>
                <a:cs typeface="Times New Roman" panose="02020603050405020304" pitchFamily="18" charset="0"/>
              </a:rPr>
              <a:t>If they did </a:t>
            </a:r>
            <a:r>
              <a:rPr lang="en-US" altLang="he-IL" sz="2000" dirty="0" smtClean="0">
                <a:latin typeface="Arial" panose="020B0604020202020204" pitchFamily="34" charset="0"/>
                <a:cs typeface="Times New Roman" panose="02020603050405020304" pitchFamily="18" charset="0"/>
              </a:rPr>
              <a:t>not, </a:t>
            </a:r>
            <a:r>
              <a:rPr lang="en-US" altLang="he-IL" sz="2000" dirty="0">
                <a:latin typeface="Arial" panose="020B0604020202020204" pitchFamily="34" charset="0"/>
                <a:cs typeface="Times New Roman" panose="02020603050405020304" pitchFamily="18" charset="0"/>
              </a:rPr>
              <a:t>remind them that they have never decided to be an addict but they did make a strong decision to stop being an addict </a:t>
            </a:r>
            <a:r>
              <a:rPr lang="en-US" altLang="he-IL" sz="2000" b="1" u="sng" dirty="0">
                <a:latin typeface="Arial" panose="020B0604020202020204" pitchFamily="34" charset="0"/>
                <a:cs typeface="Times New Roman" panose="02020603050405020304" pitchFamily="18" charset="0"/>
              </a:rPr>
              <a:t>in a certain date.</a:t>
            </a:r>
          </a:p>
          <a:p>
            <a:pPr eaLnBrk="0" fontAlgn="base" hangingPunct="0">
              <a:spcBef>
                <a:spcPct val="0"/>
              </a:spcBef>
              <a:spcAft>
                <a:spcPct val="0"/>
              </a:spcAft>
            </a:pPr>
            <a:r>
              <a:rPr lang="en-US" altLang="he-IL" sz="2000" b="1" u="sng" dirty="0">
                <a:latin typeface="Arial" panose="020B0604020202020204" pitchFamily="34" charset="0"/>
                <a:cs typeface="Times New Roman" panose="02020603050405020304" pitchFamily="18" charset="0"/>
              </a:rPr>
              <a:t> </a:t>
            </a:r>
          </a:p>
          <a:p>
            <a:r>
              <a:rPr lang="en-US" sz="2000" dirty="0">
                <a:solidFill>
                  <a:srgbClr val="222222"/>
                </a:solidFill>
                <a:latin typeface="arial" panose="020B0604020202020204" pitchFamily="34" charset="0"/>
              </a:rPr>
              <a:t>Once you get to the quit date, remember that there is no such thing as "just one single cigarette" because a single cigarette will surely lead eventually to fast increase in smoking behavior and back to addiction. </a:t>
            </a:r>
          </a:p>
          <a:p>
            <a:r>
              <a:rPr lang="en-US" sz="2000" dirty="0">
                <a:solidFill>
                  <a:srgbClr val="222222"/>
                </a:solidFill>
                <a:latin typeface="arial" panose="020B0604020202020204" pitchFamily="34" charset="0"/>
              </a:rPr>
              <a:t/>
            </a:r>
            <a:br>
              <a:rPr lang="en-US" sz="2000" dirty="0">
                <a:solidFill>
                  <a:srgbClr val="222222"/>
                </a:solidFill>
                <a:latin typeface="arial" panose="020B0604020202020204" pitchFamily="34" charset="0"/>
              </a:rPr>
            </a:br>
            <a:endParaRPr lang="en-US" sz="2000" dirty="0">
              <a:solidFill>
                <a:srgbClr val="222222"/>
              </a:solidFill>
              <a:latin typeface="arial" panose="020B0604020202020204" pitchFamily="34" charset="0"/>
            </a:endParaRPr>
          </a:p>
          <a:p>
            <a:r>
              <a:rPr lang="en-US" sz="2000" dirty="0">
                <a:solidFill>
                  <a:srgbClr val="222222"/>
                </a:solidFill>
                <a:latin typeface="arial" panose="020B0604020202020204" pitchFamily="34" charset="0"/>
              </a:rPr>
              <a:t>Once you are lucky to stop smoking, remember the reasons you decided to stop this addiction (your health, social compromises, smell, time loss, money loss etc..) and how life is better without this addiction.</a:t>
            </a:r>
            <a:endParaRPr lang="en-US" sz="20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01834334"/>
      </p:ext>
    </p:extLst>
  </p:cSld>
  <p:clrMapOvr>
    <a:masterClrMapping/>
  </p:clrMapOvr>
  <p:transition spd="slow">
    <p:cover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25768" y="345074"/>
            <a:ext cx="7184120" cy="620842"/>
          </a:xfrm>
        </p:spPr>
        <p:txBody>
          <a:bodyPr>
            <a:noAutofit/>
          </a:bodyPr>
          <a:lstStyle/>
          <a:p>
            <a:r>
              <a:rPr lang="en-US" sz="3600" dirty="0"/>
              <a:t>Motivation talk For the operator</a:t>
            </a:r>
            <a:br>
              <a:rPr lang="en-US" sz="3600" dirty="0"/>
            </a:br>
            <a:r>
              <a:rPr lang="en-US" sz="3600" dirty="0"/>
              <a:t>3 days before the TQD </a:t>
            </a:r>
            <a:endParaRPr lang="he-IL" sz="3600" dirty="0"/>
          </a:p>
        </p:txBody>
      </p:sp>
      <p:sp>
        <p:nvSpPr>
          <p:cNvPr id="3" name="Content Placeholder 2"/>
          <p:cNvSpPr>
            <a:spLocks noGrp="1"/>
          </p:cNvSpPr>
          <p:nvPr>
            <p:ph idx="1"/>
          </p:nvPr>
        </p:nvSpPr>
        <p:spPr>
          <a:xfrm>
            <a:off x="577258" y="2310258"/>
            <a:ext cx="11091001" cy="3181722"/>
          </a:xfrm>
        </p:spPr>
        <p:txBody>
          <a:bodyPr>
            <a:normAutofit/>
          </a:bodyPr>
          <a:lstStyle/>
          <a:p>
            <a:r>
              <a:rPr lang="en-US" dirty="0"/>
              <a:t>NO MATTER HOW MANY CIGARETTES YOU REDUCED UNTIL NOW, IF ANY, ON THE QUIT DATE YOU SHOW YOURSELF THAT YOU DON'T NEED IT AT ALL, JUST AS YOU NEVER NEEDED IT BEFORE YOU STARTED SMOKING.</a:t>
            </a:r>
          </a:p>
          <a:p>
            <a:r>
              <a:rPr lang="en-US" dirty="0"/>
              <a:t>IT IS LEGITIMATE TO FEEL THE FALSE NEED, BUT IT IS NOT LEGITIMATE TO JUSTIFY IT AS IF YOU REALLY NEED IT. THERE IS NO SUCH THING AS "JUST ONE CIGARETTE". </a:t>
            </a:r>
          </a:p>
          <a:p>
            <a:r>
              <a:rPr lang="en-US" dirty="0"/>
              <a:t>YOU WILL BE HAPPY AGAIN WITHOUT THIS FALSE "NEED".</a:t>
            </a:r>
          </a:p>
          <a:p>
            <a:endParaRPr lang="he-IL" dirty="0"/>
          </a:p>
        </p:txBody>
      </p:sp>
      <p:sp>
        <p:nvSpPr>
          <p:cNvPr id="4" name="TextBox 3"/>
          <p:cNvSpPr txBox="1"/>
          <p:nvPr/>
        </p:nvSpPr>
        <p:spPr>
          <a:xfrm>
            <a:off x="772731" y="1184856"/>
            <a:ext cx="9981127" cy="707886"/>
          </a:xfrm>
          <a:prstGeom prst="rect">
            <a:avLst/>
          </a:prstGeom>
          <a:noFill/>
        </p:spPr>
        <p:txBody>
          <a:bodyPr wrap="square" rtlCol="1">
            <a:spAutoFit/>
          </a:bodyPr>
          <a:lstStyle/>
          <a:p>
            <a:r>
              <a:rPr lang="en-US" sz="2000" dirty="0"/>
              <a:t>At the second week of the treatments (specifically at the last 3 days before the TQD) start preparing the subject mentally to the big day by talking with him about the written below:   </a:t>
            </a:r>
            <a:endParaRPr lang="he-IL" sz="2000" dirty="0"/>
          </a:p>
        </p:txBody>
      </p:sp>
    </p:spTree>
    <p:extLst>
      <p:ext uri="{BB962C8B-B14F-4D97-AF65-F5344CB8AC3E}">
        <p14:creationId xmlns:p14="http://schemas.microsoft.com/office/powerpoint/2010/main" val="3629729197"/>
      </p:ext>
    </p:extLst>
  </p:cSld>
  <p:clrMapOvr>
    <a:masterClrMapping/>
  </p:clrMapOvr>
  <p:transition spd="slow">
    <p:cover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3207</TotalTime>
  <Words>450</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vt:lpstr>
      <vt:lpstr>Calibri</vt:lpstr>
      <vt:lpstr>Calibri Light</vt:lpstr>
      <vt:lpstr>Times New Roman</vt:lpstr>
      <vt:lpstr>Office Theme</vt:lpstr>
      <vt:lpstr>PowerPoint Presentation</vt:lpstr>
      <vt:lpstr>Motivation talk – for the operator </vt:lpstr>
      <vt:lpstr>Motivation talk For the operator 3 days before the TQD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Hagar Moshe</dc:creator>
  <cp:lastModifiedBy>AZ</cp:lastModifiedBy>
  <cp:revision>15</cp:revision>
  <dcterms:created xsi:type="dcterms:W3CDTF">2017-02-06T05:04:41Z</dcterms:created>
  <dcterms:modified xsi:type="dcterms:W3CDTF">2020-05-18T21:37:29Z</dcterms:modified>
</cp:coreProperties>
</file>